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3" r:id="rId5"/>
    <p:sldId id="262" r:id="rId6"/>
    <p:sldId id="257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6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414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90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26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72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8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15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402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1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84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34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F053-0CCA-4C4B-AF07-AA6BFF5A08B4}" type="datetimeFigureOut">
              <a:rPr lang="da-DK" smtClean="0"/>
              <a:t>25-06-2014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593C-F402-4891-B26B-F52B77F2556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82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4000" dirty="0" err="1" smtClean="0"/>
              <a:t>Coupling</a:t>
            </a:r>
            <a:r>
              <a:rPr lang="da-DK" altLang="da-DK" sz="4000" dirty="0" smtClean="0"/>
              <a:t> </a:t>
            </a:r>
            <a:r>
              <a:rPr lang="da-DK" altLang="da-DK" sz="4000" dirty="0" err="1" smtClean="0"/>
              <a:t>constants</a:t>
            </a:r>
            <a:r>
              <a:rPr lang="da-DK" altLang="da-DK" sz="4000" dirty="0" smtClean="0"/>
              <a:t/>
            </a:r>
            <a:br>
              <a:rPr lang="da-DK" altLang="da-DK" sz="4000" dirty="0" smtClean="0"/>
            </a:br>
            <a:endParaRPr lang="en-US" altLang="da-DK" sz="4000" dirty="0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altLang="da-DK" dirty="0" err="1" smtClean="0"/>
              <a:t>Chapter</a:t>
            </a:r>
            <a:r>
              <a:rPr lang="da-DK" altLang="da-DK" dirty="0" smtClean="0"/>
              <a:t> </a:t>
            </a:r>
            <a:r>
              <a:rPr lang="da-DK" altLang="da-DK" dirty="0" smtClean="0"/>
              <a:t>4 </a:t>
            </a:r>
            <a:endParaRPr lang="en-US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25941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2-chloroethanol</a:t>
            </a:r>
            <a:endParaRPr lang="en-US" altLang="da-DK" smtClean="0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89094" name="Picture 4" descr="p1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282825"/>
            <a:ext cx="60769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5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Non-equivalence</a:t>
            </a:r>
            <a:endParaRPr lang="en-US" altLang="da-DK" smtClean="0"/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0118" name="Picture 4" descr="p10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54538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4000" smtClean="0"/>
              <a:t>Geminal H-H couplings depending on angle</a:t>
            </a:r>
            <a:endParaRPr lang="en-US" altLang="da-DK" sz="4000" smtClean="0"/>
          </a:p>
        </p:txBody>
      </p:sp>
      <p:graphicFrame>
        <p:nvGraphicFramePr>
          <p:cNvPr id="91141" name="Object 3"/>
          <p:cNvGraphicFramePr>
            <a:graphicFrameLocks noChangeAspect="1"/>
          </p:cNvGraphicFramePr>
          <p:nvPr>
            <p:ph idx="1"/>
          </p:nvPr>
        </p:nvGraphicFramePr>
        <p:xfrm>
          <a:off x="762000" y="2590800"/>
          <a:ext cx="79263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3" imgW="4422648" imgH="1085088" progId="ChemDraw.Document.6.0">
                  <p:embed/>
                </p:oleObj>
              </mc:Choice>
              <mc:Fallback>
                <p:oleObj name="CS ChemDraw Drawing" r:id="rId3" imgW="4422648" imgH="10850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90800"/>
                        <a:ext cx="7926388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Two-bond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3190" name="Picture 4" descr="2DNMRcoupex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973638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Karplus equation</a:t>
            </a:r>
            <a:endParaRPr lang="en-US" altLang="da-DK" smtClean="0"/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4214" name="Picture 4" descr="p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32025"/>
            <a:ext cx="75438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52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523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4000" smtClean="0"/>
              <a:t>Three-bond coupling constants of cyclohexanes</a:t>
            </a:r>
            <a:endParaRPr lang="en-US" altLang="da-DK" sz="4000" smtClean="0"/>
          </a:p>
        </p:txBody>
      </p:sp>
      <p:graphicFrame>
        <p:nvGraphicFramePr>
          <p:cNvPr id="95237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04800" y="1905000"/>
          <a:ext cx="82280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3" imgW="5074920" imgH="1156716" progId="ChemDraw.Document.6.0">
                  <p:embed/>
                </p:oleObj>
              </mc:Choice>
              <mc:Fallback>
                <p:oleObj name="CS ChemDraw Drawing" r:id="rId3" imgW="5074920" imgH="11567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2280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514600" y="3751263"/>
          <a:ext cx="2895600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5" imgW="1905000" imgH="1118616" progId="ChemDraw.Document.6.0">
                  <p:embed/>
                </p:oleObj>
              </mc:Choice>
              <mc:Fallback>
                <p:oleObj name="CS ChemDraw Drawing" r:id="rId5" imgW="1905000" imgH="11186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51263"/>
                        <a:ext cx="2895600" cy="170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6262" name="Picture 4" descr="amino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5181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8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Rotamers of amino acids</a:t>
            </a:r>
            <a:endParaRPr lang="en-US" altLang="da-DK" smtClean="0"/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7286" name="Picture 4" descr="pro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411413"/>
            <a:ext cx="72580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Rotamers of amino acids</a:t>
            </a:r>
            <a:endParaRPr lang="en-US" altLang="da-DK" smtClean="0"/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98310" name="Picture 4" descr="pro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2580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Text Box 5"/>
          <p:cNvSpPr txBox="1">
            <a:spLocks noChangeArrowheads="1"/>
          </p:cNvSpPr>
          <p:nvPr/>
        </p:nvSpPr>
        <p:spPr bwMode="auto">
          <a:xfrm>
            <a:off x="1812925" y="6208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/>
          </a:p>
        </p:txBody>
      </p:sp>
      <p:sp>
        <p:nvSpPr>
          <p:cNvPr id="98312" name="Text Box 6"/>
          <p:cNvSpPr txBox="1">
            <a:spLocks noChangeArrowheads="1"/>
          </p:cNvSpPr>
          <p:nvPr/>
        </p:nvSpPr>
        <p:spPr bwMode="auto">
          <a:xfrm>
            <a:off x="1447800" y="4953000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We can get more inmation if we also  measure J(CO,H)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J(C,C) coupling constants</a:t>
            </a:r>
            <a:endParaRPr lang="en-US" altLang="da-DK" sz="1800"/>
          </a:p>
        </p:txBody>
      </p:sp>
    </p:spTree>
    <p:extLst>
      <p:ext uri="{BB962C8B-B14F-4D97-AF65-F5344CB8AC3E}">
        <p14:creationId xmlns:p14="http://schemas.microsoft.com/office/powerpoint/2010/main" val="39303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a-DK" altLang="da-DK" sz="4000" smtClean="0"/>
              <a:t>Coupling constants of double bonded systems</a:t>
            </a:r>
            <a:endParaRPr lang="en-US" altLang="da-DK" sz="4000" smtClean="0"/>
          </a:p>
        </p:txBody>
      </p:sp>
      <p:graphicFrame>
        <p:nvGraphicFramePr>
          <p:cNvPr id="102405" name="Object 3"/>
          <p:cNvGraphicFramePr>
            <a:graphicFrameLocks noChangeAspect="1"/>
          </p:cNvGraphicFramePr>
          <p:nvPr>
            <p:ph idx="1"/>
          </p:nvPr>
        </p:nvGraphicFramePr>
        <p:xfrm>
          <a:off x="533400" y="2743200"/>
          <a:ext cx="7872413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S ChemDraw Drawing" r:id="rId3" imgW="4011168" imgH="867156" progId="ChemDraw.Document.6.0">
                  <p:embed/>
                </p:oleObj>
              </mc:Choice>
              <mc:Fallback>
                <p:oleObj name="CS ChemDraw Drawing" r:id="rId3" imgW="4011168" imgH="8671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7872413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7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altLang="da-DK" smtClean="0"/>
              <a:t>How to measure the coupling constant?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19424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34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Acrylonitrile</a:t>
            </a:r>
            <a:endParaRPr lang="en-US" altLang="da-DK" smtClean="0"/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03430" name="Picture 4" descr="p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60600"/>
            <a:ext cx="63373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Box 1"/>
          <p:cNvSpPr txBox="1">
            <a:spLocks noChangeArrowheads="1"/>
          </p:cNvSpPr>
          <p:nvPr/>
        </p:nvSpPr>
        <p:spPr bwMode="auto">
          <a:xfrm>
            <a:off x="2438400" y="5208588"/>
            <a:ext cx="2024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/>
              <a:t>Couplings?</a:t>
            </a:r>
          </a:p>
        </p:txBody>
      </p:sp>
    </p:spTree>
    <p:extLst>
      <p:ext uri="{BB962C8B-B14F-4D97-AF65-F5344CB8AC3E}">
        <p14:creationId xmlns:p14="http://schemas.microsoft.com/office/powerpoint/2010/main" val="2509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 smtClean="0"/>
              <a:t>Coupling constants in benzene systems</a:t>
            </a:r>
            <a:endParaRPr lang="en-US" altLang="da-DK" sz="4000" smtClean="0"/>
          </a:p>
        </p:txBody>
      </p:sp>
      <p:graphicFrame>
        <p:nvGraphicFramePr>
          <p:cNvPr id="104453" name="Object 3"/>
          <p:cNvGraphicFramePr>
            <a:graphicFrameLocks noChangeAspect="1"/>
          </p:cNvGraphicFramePr>
          <p:nvPr>
            <p:ph idx="1"/>
          </p:nvPr>
        </p:nvGraphicFramePr>
        <p:xfrm>
          <a:off x="2755900" y="1905000"/>
          <a:ext cx="37449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S ChemDraw Drawing" r:id="rId3" imgW="1598676" imgH="1722120" progId="ChemDraw.Document.6.0">
                  <p:embed/>
                </p:oleObj>
              </mc:Choice>
              <mc:Fallback>
                <p:oleObj name="CS ChemDraw Drawing" r:id="rId3" imgW="1598676" imgH="17221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905000"/>
                        <a:ext cx="374491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8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95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Allyllic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09574" name="Picture 4" descr="2DNMRcoupex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1025"/>
            <a:ext cx="74676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05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10598" name="Picture 4" descr="p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12738"/>
            <a:ext cx="6881812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16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11622" name="Picture 4" descr="p12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05600" cy="80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26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12645" name="Picture 4" descr="p120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-914400"/>
            <a:ext cx="5229225" cy="688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36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Couplings to carbon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13670" name="Picture 4" descr="2DNMRcoupex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239000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46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Couplings to 15N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114694" name="Picture 4" descr="2DNMRcoup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772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4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Problems for </a:t>
            </a:r>
            <a:r>
              <a:rPr lang="da-DK" dirty="0" err="1" smtClean="0"/>
              <a:t>tomorrow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3.8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altLang="da-DK" smtClean="0"/>
              <a:t>Beijing 2014</a:t>
            </a:r>
            <a:endParaRPr lang="en-GB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a-DK" smtClean="0"/>
              <a:t>Department of Science, Systems and Models</a:t>
            </a:r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764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altLang="da-DK" smtClean="0"/>
              <a:t>The coupling constants of the groups of protons that split one another must be identical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 smtClean="0"/>
          </a:p>
        </p:txBody>
      </p:sp>
      <p:pic>
        <p:nvPicPr>
          <p:cNvPr id="12292" name="Picture 2" descr="C:\Users\poulerik\AppData\Local\Microsoft\Windows\Temporary Internet Files\Content.Outlook\7HAR4340\Appliedspectroscex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3915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Tree building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36868" name="Picture 4" descr="analytchmbcop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03988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Styrene epoxide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34820" name="Picture 4" descr="analytchmb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5341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Analysis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  <p:pic>
        <p:nvPicPr>
          <p:cNvPr id="33796" name="Picture 4" descr="analytchmbcop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8985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Ethyl trans-crotonate</a:t>
            </a:r>
            <a:endParaRPr lang="en-US" altLang="da-DK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32774" name="Picture 4" descr="p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9613"/>
            <a:ext cx="72818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 descr="p6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4861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3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First and second order</a:t>
            </a:r>
            <a:endParaRPr lang="en-US" altLang="da-DK" smtClean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87046" name="Picture 4" descr="p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44650"/>
            <a:ext cx="46021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solidFill>
                  <a:srgbClr val="3333CC"/>
                </a:solidFill>
              </a:rPr>
              <a:t>Beijing 2014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a-DK" sz="1400">
                <a:solidFill>
                  <a:srgbClr val="3333CC"/>
                </a:solidFill>
              </a:rPr>
              <a:t>Department of Science, Systems and Models</a:t>
            </a:r>
            <a:endParaRPr lang="en-GB" altLang="da-DK" sz="1400">
              <a:solidFill>
                <a:srgbClr val="3333CC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mtClean="0"/>
              <a:t>1,2-difluoroethene</a:t>
            </a:r>
            <a:endParaRPr lang="en-US" altLang="da-DK" smtClean="0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 smtClean="0"/>
          </a:p>
        </p:txBody>
      </p:sp>
      <p:pic>
        <p:nvPicPr>
          <p:cNvPr id="88070" name="Picture 4" descr="p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959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0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310</Words>
  <Application>Microsoft Office PowerPoint</Application>
  <PresentationFormat>On-screen Show (4:3)</PresentationFormat>
  <Paragraphs>75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CS ChemDraw Drawing</vt:lpstr>
      <vt:lpstr>Coupling constants </vt:lpstr>
      <vt:lpstr>How to measure the coupling constant?</vt:lpstr>
      <vt:lpstr>The coupling constants of the groups of protons that split one another must be identical</vt:lpstr>
      <vt:lpstr>Tree building</vt:lpstr>
      <vt:lpstr>Styrene epoxide</vt:lpstr>
      <vt:lpstr>Analysis</vt:lpstr>
      <vt:lpstr>Ethyl trans-crotonate</vt:lpstr>
      <vt:lpstr>First and second order</vt:lpstr>
      <vt:lpstr>1,2-difluoroethene</vt:lpstr>
      <vt:lpstr>2-chloroethanol</vt:lpstr>
      <vt:lpstr>Non-equivalence</vt:lpstr>
      <vt:lpstr>Geminal H-H couplings depending on angle</vt:lpstr>
      <vt:lpstr>Two-bond</vt:lpstr>
      <vt:lpstr>Karplus equation</vt:lpstr>
      <vt:lpstr>Three-bond coupling constants of cyclohexanes</vt:lpstr>
      <vt:lpstr>PowerPoint Presentation</vt:lpstr>
      <vt:lpstr>Rotamers of amino acids</vt:lpstr>
      <vt:lpstr>Rotamers of amino acids</vt:lpstr>
      <vt:lpstr>Coupling constants of double bonded systems</vt:lpstr>
      <vt:lpstr>Acrylonitrile</vt:lpstr>
      <vt:lpstr>Coupling constants in benzene systems</vt:lpstr>
      <vt:lpstr>Allyllic</vt:lpstr>
      <vt:lpstr>PowerPoint Presentation</vt:lpstr>
      <vt:lpstr>PowerPoint Presentation</vt:lpstr>
      <vt:lpstr>PowerPoint Presentation</vt:lpstr>
      <vt:lpstr>Couplings to carbon</vt:lpstr>
      <vt:lpstr>Couplings to 15N</vt:lpstr>
      <vt:lpstr>Problems for tomorrow</vt:lpstr>
    </vt:vector>
  </TitlesOfParts>
  <Company>Roskilde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constants </dc:title>
  <dc:creator>Poul Erik Hansen</dc:creator>
  <cp:lastModifiedBy>Poul Erik Hansen</cp:lastModifiedBy>
  <cp:revision>1</cp:revision>
  <dcterms:created xsi:type="dcterms:W3CDTF">2014-06-25T07:22:14Z</dcterms:created>
  <dcterms:modified xsi:type="dcterms:W3CDTF">2014-06-25T07:30:33Z</dcterms:modified>
</cp:coreProperties>
</file>